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59"/>
  </p:notesMasterIdLst>
  <p:handoutMasterIdLst>
    <p:handoutMasterId r:id="rId60"/>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416" r:id="rId22"/>
    <p:sldId id="417" r:id="rId23"/>
    <p:sldId id="418" r:id="rId24"/>
    <p:sldId id="419" r:id="rId25"/>
    <p:sldId id="390" r:id="rId26"/>
    <p:sldId id="423" r:id="rId27"/>
    <p:sldId id="422" r:id="rId28"/>
    <p:sldId id="421" r:id="rId29"/>
    <p:sldId id="420" r:id="rId30"/>
    <p:sldId id="377" r:id="rId31"/>
    <p:sldId id="345" r:id="rId32"/>
    <p:sldId id="376" r:id="rId33"/>
    <p:sldId id="347" r:id="rId34"/>
    <p:sldId id="371" r:id="rId35"/>
    <p:sldId id="381" r:id="rId36"/>
    <p:sldId id="349" r:id="rId37"/>
    <p:sldId id="382" r:id="rId38"/>
    <p:sldId id="352" r:id="rId39"/>
    <p:sldId id="350" r:id="rId40"/>
    <p:sldId id="385" r:id="rId41"/>
    <p:sldId id="369" r:id="rId42"/>
    <p:sldId id="351" r:id="rId43"/>
    <p:sldId id="389" r:id="rId44"/>
    <p:sldId id="415" r:id="rId45"/>
    <p:sldId id="355" r:id="rId46"/>
    <p:sldId id="354" r:id="rId47"/>
    <p:sldId id="413" r:id="rId48"/>
    <p:sldId id="414" r:id="rId49"/>
    <p:sldId id="363" r:id="rId50"/>
    <p:sldId id="379" r:id="rId51"/>
    <p:sldId id="361" r:id="rId52"/>
    <p:sldId id="388" r:id="rId53"/>
    <p:sldId id="370" r:id="rId54"/>
    <p:sldId id="357" r:id="rId55"/>
    <p:sldId id="353" r:id="rId56"/>
    <p:sldId id="386" r:id="rId57"/>
    <p:sldId id="335"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345"/>
            <p14:sldId id="376"/>
            <p14:sldId id="347"/>
            <p14:sldId id="371"/>
            <p14:sldId id="381"/>
            <p14:sldId id="349"/>
            <p14:sldId id="382"/>
            <p14:sldId id="352"/>
            <p14:sldId id="350"/>
            <p14:sldId id="385"/>
            <p14:sldId id="369"/>
            <p14:sldId id="351"/>
            <p14:sldId id="389"/>
            <p14:sldId id="415"/>
            <p14:sldId id="355"/>
            <p14:sldId id="354"/>
            <p14:sldId id="413"/>
            <p14:sldId id="41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519" autoAdjust="0"/>
  </p:normalViewPr>
  <p:slideViewPr>
    <p:cSldViewPr snapToGrid="0">
      <p:cViewPr varScale="1">
        <p:scale>
          <a:sx n="89" d="100"/>
          <a:sy n="89" d="100"/>
        </p:scale>
        <p:origin x="2244" y="78"/>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5/1/2020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5/1/2020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 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sz="1200" dirty="0">
                <a:latin typeface="Roboto" panose="02000000000000000000" pitchFamily="2" charset="0"/>
                <a:ea typeface="Roboto" panose="02000000000000000000" pitchFamily="2" charset="0"/>
              </a:rPr>
              <a:t>If our collection methods </a:t>
            </a:r>
            <a:r>
              <a:rPr lang="en-CA" sz="1200" b="1" dirty="0">
                <a:latin typeface="Roboto" panose="02000000000000000000" pitchFamily="2" charset="0"/>
                <a:ea typeface="Roboto" panose="02000000000000000000" pitchFamily="2" charset="0"/>
              </a:rPr>
              <a:t>lack credibility</a:t>
            </a:r>
            <a:r>
              <a:rPr lang="en-CA" sz="1200" dirty="0">
                <a:latin typeface="Roboto" panose="02000000000000000000" pitchFamily="2" charset="0"/>
                <a:ea typeface="Roboto" panose="02000000000000000000" pitchFamily="2" charset="0"/>
              </a:rPr>
              <a:t>, </a:t>
            </a:r>
          </a:p>
          <a:p>
            <a:r>
              <a:rPr lang="en-CA" sz="1200" dirty="0">
                <a:latin typeface="Roboto" panose="02000000000000000000" pitchFamily="2" charset="0"/>
                <a:ea typeface="Roboto" panose="02000000000000000000" pitchFamily="2" charset="0"/>
              </a:rPr>
              <a:t>or our analysis </a:t>
            </a:r>
            <a:r>
              <a:rPr lang="en-CA" sz="1200" b="1" dirty="0">
                <a:latin typeface="Roboto" panose="02000000000000000000" pitchFamily="2" charset="0"/>
                <a:ea typeface="Roboto" panose="02000000000000000000" pitchFamily="2" charset="0"/>
              </a:rPr>
              <a:t>fails to see variables</a:t>
            </a:r>
            <a:r>
              <a:rPr lang="en-CA" sz="1200" dirty="0">
                <a:latin typeface="Roboto" panose="02000000000000000000" pitchFamily="2" charset="0"/>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panose="02000000000000000000" pitchFamily="2" charset="0"/>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a:t>
            </a:r>
            <a:r>
              <a:rPr lang="en-US" b="1"/>
              <a:t>to 4 </a:t>
            </a:r>
            <a:r>
              <a:rPr lang="en-US" b="1" dirty="0"/>
              <a:t>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the biggest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political consulting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“quiz” also unknowingly allowed CA to access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campaign messaging, using the </a:t>
            </a:r>
            <a:r>
              <a:rPr lang="en-CA" dirty="0"/>
              <a:t>data to set the campaign travel schedule, platform, and to micro-target Facebook users prior to the 2016 election. That’s not necessarily unethical use, but was based on unethically collected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are from the Cambridge Analytica employee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a:t>
            </a:r>
            <a:endParaRPr lang="en-US" sz="12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Let’s talk more about that “potential re-use” of data.</a:t>
            </a:r>
          </a:p>
          <a:p>
            <a:r>
              <a:rPr lang="en-CA" dirty="0"/>
              <a:t>&lt;read slide, then notes&gt;</a:t>
            </a:r>
          </a:p>
          <a:p>
            <a:r>
              <a:rPr lang="en-CA" dirty="0"/>
              <a:t>Can anyone think of genetic data example that has been identified as having a disparate impact, that is now federally banned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debilitating genetic disorder that is predominant in African Americans.  “Those carrying the gene mutation were denied jobs-even though many of them were healthy and would never develop the disease.”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a:p>
            <a:r>
              <a:rPr lang="en-CA" dirty="0"/>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a:t>
            </a:r>
            <a:r>
              <a:rPr lang="en-US" sz="1200" dirty="0" err="1"/>
              <a:t>Weblining</a:t>
            </a:r>
            <a:r>
              <a:rPr lang="en-US" sz="1200" dirty="0"/>
              <a:t>”,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existing </a:t>
            </a:r>
            <a:r>
              <a:rPr lang="en-CA" b="1" dirty="0"/>
              <a:t>Disparate Impact. </a:t>
            </a:r>
            <a:r>
              <a:rPr lang="en-CA" b="0" dirty="0"/>
              <a:t>We mentioned this earlier with the Apple Card algorithm having a disparate impact on women.</a:t>
            </a:r>
          </a:p>
          <a:p>
            <a:endParaRPr lang="en-CA" dirty="0"/>
          </a:p>
          <a:p>
            <a:r>
              <a:rPr lang="en-CA" dirty="0"/>
              <a:t>Most systems (selection systems especially) are built to intend to discriminate meaning they create distinctions among people. </a:t>
            </a:r>
          </a:p>
          <a:p>
            <a:br>
              <a:rPr lang="en-CA" dirty="0"/>
            </a:br>
            <a:r>
              <a:rPr lang="en-CA" dirty="0"/>
              <a:t>There’s various laws about discrimination, most notably around employment, housing, public accommodation…</a:t>
            </a:r>
            <a:br>
              <a:rPr lang="en-CA" dirty="0"/>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in the 1960s and 1970s that </a:t>
            </a:r>
            <a:r>
              <a:rPr lang="en-US" sz="1200" dirty="0"/>
              <a:t>banks were required to meet the lending needs of low income neighborhoods.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in the 1960s and 1970s that </a:t>
            </a:r>
            <a:r>
              <a:rPr lang="en-US" sz="1200" dirty="0"/>
              <a:t>banks were required to meet the lending needs of low income neighborhoods.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a:p>
            <a:endParaRPr lang="en-US"/>
          </a:p>
          <a:p>
            <a:r>
              <a:rPr lang="en-US"/>
              <a:t>They </a:t>
            </a:r>
            <a:r>
              <a:rPr lang="en-US" sz="1200"/>
              <a:t>continue to be routinely denied conventional mortgage loans at rates far higher than their white counterparts.</a:t>
            </a: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in Baton Rouge, Louisiana,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Where might ignorance of housing, development, or immigration in your hometown become an ethical problem?</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a wealthier racial majority …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first&gt;</a:t>
            </a:r>
          </a:p>
          <a:p>
            <a:r>
              <a:rPr lang="en-US" sz="1200" dirty="0"/>
              <a:t>“The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a:t>
            </a:r>
            <a:r>
              <a:rPr lang="en-US" dirty="0" err="1"/>
              <a:t>Weblining</a:t>
            </a:r>
            <a:r>
              <a:rPr lang="en-US" dirty="0"/>
              <a:t>” or “Digital Redlining” is the segmentation of consumer data based on income. This may result in disparate exposure to online ads and services, like in childcare, housing, or health care.</a:t>
            </a:r>
          </a:p>
          <a:p>
            <a:endParaRPr lang="en-US" dirty="0"/>
          </a:p>
          <a:p>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p>
          <a:p>
            <a:r>
              <a:rPr lang="en-US" sz="1200" dirty="0"/>
              <a:t>Eventually, the state legislature cut benefits after a lengthy court battle – the algorithm won. </a:t>
            </a:r>
            <a:r>
              <a:rPr lang="en-CA" dirty="0"/>
              <a:t>This is a cautionary tale speaks to the lack of due process and oversight, sometimes inherent to an “algorithm’s decision”.</a:t>
            </a:r>
            <a:r>
              <a:rPr lang="en-CA" baseline="30000" dirty="0"/>
              <a:t>4</a:t>
            </a:r>
          </a:p>
          <a:p>
            <a:r>
              <a:rPr lang="en-CA" dirty="0"/>
              <a:t>If transparency and mitigating bias are our goals, then we must review the outcomes.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br>
            <a:br>
              <a:rPr lang="en-CA" dirty="0"/>
            </a:br>
            <a:r>
              <a:rPr lang="en-US" dirty="0"/>
              <a:t>Without awareness of historical bias in source data, you </a:t>
            </a:r>
            <a:r>
              <a:rPr lang="en-US" b="1" dirty="0"/>
              <a:t>will </a:t>
            </a:r>
            <a:r>
              <a:rPr lang="en-US" dirty="0"/>
              <a:t>present unethical findings - at best.</a:t>
            </a:r>
          </a:p>
          <a:p>
            <a:endParaRPr lang="en-US" dirty="0"/>
          </a:p>
          <a:p>
            <a:r>
              <a:rPr lang="en-US" dirty="0"/>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dirty="0">
                <a:latin typeface="Roboto" panose="02000000000000000000"/>
              </a:rPr>
              <a:t>Christine Assaf, People Solutions Consultant</a:t>
            </a:r>
          </a:p>
          <a:p>
            <a:pPr lvl="0"/>
            <a:r>
              <a:rPr lang="en-US" dirty="0">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pic>
        <p:nvPicPr>
          <p:cNvPr id="6" name="Picture 5" descr="A close up of a logo&#10;&#10;Description automatically generated">
            <a:extLst>
              <a:ext uri="{FF2B5EF4-FFF2-40B4-BE49-F238E27FC236}">
                <a16:creationId xmlns:a16="http://schemas.microsoft.com/office/drawing/2014/main" id="{D202A91A-644C-4B8F-A3B7-F655BFCE29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0365" y="50557"/>
            <a:ext cx="2613635" cy="2571750"/>
          </a:xfrm>
          <a:prstGeom prst="rect">
            <a:avLst/>
          </a:prstGeom>
        </p:spPr>
      </p:pic>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“…f</a:t>
            </a:r>
            <a:r>
              <a:rPr lang="en-US" sz="2800" dirty="0" err="1"/>
              <a:t>alsely</a:t>
            </a:r>
            <a:r>
              <a:rPr lang="en-US" sz="2800" dirty="0"/>
              <a:t> identified African-American and Asian faces 10 to 100 times more than Caucasian faces.”</a:t>
            </a:r>
            <a:r>
              <a:rPr lang="en-US" sz="2800" baseline="30000" dirty="0"/>
              <a:t>3</a:t>
            </a:r>
          </a:p>
          <a:p>
            <a:r>
              <a:rPr lang="en-US" sz="2800" dirty="0"/>
              <a:t>In a test of Amazon’s </a:t>
            </a:r>
            <a:r>
              <a:rPr lang="en-US" sz="2800" dirty="0" err="1"/>
              <a:t>Rekognition</a:t>
            </a:r>
            <a:r>
              <a:rPr lang="en-US" sz="2800" dirty="0"/>
              <a:t>,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SQL Server MCSE, 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dirty="0"/>
              <a:t>“Control creep" refers to data that has been generated with a particular purpose in mind, but which is </a:t>
            </a:r>
            <a:r>
              <a:rPr lang="en-US" sz="2800" b="1" dirty="0"/>
              <a:t>repurposed.</a:t>
            </a:r>
            <a:endParaRPr lang="en-US" sz="2800" dirty="0"/>
          </a:p>
          <a:p>
            <a:r>
              <a:rPr lang="en-US" sz="2800" dirty="0"/>
              <a:t>For example, harvesting consumer data for research purposes, then selling the data.</a:t>
            </a:r>
          </a:p>
          <a:p>
            <a:r>
              <a:rPr lang="en-US" sz="2800" dirty="0"/>
              <a:t>Or for example, using genetic data for employment decisions.</a:t>
            </a:r>
          </a:p>
          <a:p>
            <a:r>
              <a:rPr lang="en-US" sz="800" baseline="30000" dirty="0"/>
              <a:t>1 </a:t>
            </a:r>
            <a:r>
              <a:rPr lang="en-US" sz="800" dirty="0">
                <a:hlinkClick r:id="rId3"/>
              </a:rPr>
              <a:t>https://www.genome.gov/10001732/genetic-information-and-the-workplace-report</a:t>
            </a:r>
            <a:endParaRPr lang="en-US" sz="800" dirty="0"/>
          </a:p>
          <a:p>
            <a:endParaRPr lang="en-US" sz="2800" dirty="0"/>
          </a:p>
          <a:p>
            <a:pPr marL="457200" indent="-457200">
              <a:buFont typeface="Arial" panose="020B0604020202020204" pitchFamily="34" charset="0"/>
              <a:buChar char="•"/>
            </a:pPr>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dirty="0"/>
              <a:t>U.S. Federal Housing </a:t>
            </a:r>
            <a:br>
              <a:rPr lang="en-US" sz="2800" dirty="0"/>
            </a:br>
            <a:r>
              <a:rPr lang="en-US" sz="2800" dirty="0"/>
              <a:t>Authority Redlining 1934-68.</a:t>
            </a:r>
          </a:p>
          <a:p>
            <a:r>
              <a:rPr lang="en-CA" sz="2800" dirty="0"/>
              <a:t>Outlawed by the </a:t>
            </a:r>
            <a:br>
              <a:rPr lang="en-CA" sz="2800" dirty="0"/>
            </a:br>
            <a:r>
              <a:rPr lang="en-US" sz="2800" dirty="0"/>
              <a:t>Fair Housing Act of 1968, </a:t>
            </a:r>
            <a:br>
              <a:rPr lang="en-US" sz="2800" dirty="0"/>
            </a:br>
            <a:r>
              <a:rPr lang="en-US" sz="2800" dirty="0"/>
              <a:t>and by the Equal Credit Opportunity Act of 1974.</a:t>
            </a:r>
          </a:p>
          <a:p>
            <a:r>
              <a:rPr lang="en-US" sz="2800" dirty="0"/>
              <a:t>The Community Reinvestment Act of 1977 required banks to meet the lending needs of </a:t>
            </a:r>
            <a:br>
              <a:rPr lang="en-US" sz="2800" dirty="0"/>
            </a:br>
            <a:r>
              <a:rPr lang="en-US" sz="2800" dirty="0"/>
              <a:t>low income neighborhoods.</a:t>
            </a:r>
          </a:p>
          <a:p>
            <a:r>
              <a:rPr lang="en-US" sz="700" dirty="0"/>
              <a:t>1 Image: University of Richmond digital scholarship lab Retrieved from: </a:t>
            </a:r>
            <a:r>
              <a:rPr lang="en-US" sz="700" dirty="0">
                <a:hlinkClick r:id="rId3"/>
              </a:rPr>
              <a:t>https://www.revealnews.org/article/for-people-of-color-banks-are-shutting-the-door-to-homeownership/</a:t>
            </a:r>
            <a:endParaRPr lang="en-US"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dirty="0"/>
              <a:t>U.S. Federal Housing </a:t>
            </a:r>
            <a:br>
              <a:rPr lang="en-US" sz="2800" dirty="0"/>
            </a:br>
            <a:r>
              <a:rPr lang="en-US" sz="2800" dirty="0"/>
              <a:t>Authority Redlining 1934-68.</a:t>
            </a:r>
          </a:p>
          <a:p>
            <a:r>
              <a:rPr lang="en-CA" sz="2800" dirty="0"/>
              <a:t>Outlawed by the </a:t>
            </a:r>
            <a:br>
              <a:rPr lang="en-CA" sz="2800" dirty="0"/>
            </a:br>
            <a:r>
              <a:rPr lang="en-US" sz="2800" dirty="0"/>
              <a:t>Fair Housing Act of 1968, </a:t>
            </a:r>
            <a:br>
              <a:rPr lang="en-US" sz="2800" dirty="0"/>
            </a:br>
            <a:r>
              <a:rPr lang="en-US" sz="2800" dirty="0"/>
              <a:t>and by the Equal Credit Opportunity Act of 1974.</a:t>
            </a:r>
          </a:p>
          <a:p>
            <a:r>
              <a:rPr lang="en-US" sz="2800" dirty="0"/>
              <a:t>The Community Reinvestment Act of 1977 required banks to meet the lending needs of </a:t>
            </a:r>
            <a:br>
              <a:rPr lang="en-US" sz="2800" dirty="0"/>
            </a:br>
            <a:r>
              <a:rPr lang="en-US" sz="2800" dirty="0"/>
              <a:t>low income neighborhoods.</a:t>
            </a:r>
          </a:p>
          <a:p>
            <a:r>
              <a:rPr lang="en-US" sz="700" dirty="0"/>
              <a:t>1 Image: University of Richmond digital scholarship lab Retrieved from: </a:t>
            </a:r>
            <a:r>
              <a:rPr lang="en-US" sz="700" dirty="0">
                <a:hlinkClick r:id="rId3"/>
              </a:rPr>
              <a:t>https://www.revealnews.org/article/for-people-of-color-banks-are-shutting-the-door-to-homeownership/</a:t>
            </a:r>
            <a:endParaRPr lang="en-US"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and avoid penalties.</a:t>
            </a:r>
            <a:r>
              <a:rPr lang="en-US" sz="2800" baseline="30000" dirty="0"/>
              <a:t>1,2</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dirty="0"/>
              <a:t>Collecting data, segmenting based on income, resulting in disparate offers, exposure.</a:t>
            </a:r>
          </a:p>
          <a:p>
            <a:r>
              <a:rPr lang="en-US" sz="2800" dirty="0"/>
              <a:t>“Social sorting” affects and inﬂuences both the choices and opportunities of proﬁled individuals.</a:t>
            </a:r>
            <a:r>
              <a:rPr lang="en-US" sz="2800" baseline="30000" dirty="0"/>
              <a:t>1</a:t>
            </a:r>
          </a:p>
          <a:p>
            <a:pPr lvl="1"/>
            <a:r>
              <a:rPr lang="en-US" sz="3000" dirty="0"/>
              <a:t>Facebook allowed housing ads to target based on religion, race, sex, disability, more.</a:t>
            </a:r>
            <a:r>
              <a:rPr lang="en-US" sz="3000" baseline="30000" dirty="0"/>
              <a:t>2</a:t>
            </a:r>
          </a:p>
          <a:p>
            <a:r>
              <a:rPr lang="en-US" sz="2800" dirty="0"/>
              <a:t>A 2013 Harvard study found racial discrimination in Google’s Online Ad Delivery.</a:t>
            </a:r>
            <a:r>
              <a:rPr lang="en-US" sz="2800" baseline="30000" dirty="0"/>
              <a:t>3</a:t>
            </a:r>
          </a:p>
          <a:p>
            <a:r>
              <a:rPr lang="en-US" sz="800" baseline="30000" dirty="0"/>
              <a:t>1 </a:t>
            </a:r>
            <a:r>
              <a:rPr lang="en-US" sz="800" dirty="0">
                <a:hlinkClick r:id="rId3"/>
              </a:rPr>
              <a:t>https://www.researchgate.net/publication/266910451_The_Good_the_Bad_and_the_Ugly_Applying_Rawlsian_Ethics_In_Data_Mining_Marketing </a:t>
            </a:r>
            <a:endParaRPr lang="en-US" sz="800" dirty="0"/>
          </a:p>
          <a:p>
            <a:r>
              <a:rPr lang="en-US" sz="800" baseline="30000" dirty="0"/>
              <a:t>2</a:t>
            </a:r>
            <a:r>
              <a:rPr lang="en-US" sz="800" dirty="0"/>
              <a:t> </a:t>
            </a:r>
            <a:r>
              <a:rPr lang="en-US" sz="800" dirty="0">
                <a:hlinkClick r:id="rId4"/>
              </a:rPr>
              <a:t>https://www.hud.gov/press/press_releases_media_advisories/HUD_No_19_035</a:t>
            </a:r>
            <a:r>
              <a:rPr lang="en-US" sz="800" dirty="0"/>
              <a:t> </a:t>
            </a:r>
            <a:r>
              <a:rPr lang="en-US" sz="800" baseline="30000" dirty="0"/>
              <a:t>3 </a:t>
            </a:r>
            <a:r>
              <a:rPr lang="en-US" sz="800" dirty="0">
                <a:hlinkClick r:id="rId5"/>
              </a:rPr>
              <a:t>https://dataprivacylab.org/projects/onlineads/1071-1.pdf</a:t>
            </a:r>
            <a:endParaRPr lang="en-US" sz="800" dirty="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a:t>
            </a:r>
            <a:r>
              <a:rPr lang="en-US" sz="1200" dirty="0" err="1"/>
              <a:t>william_A_dba</a:t>
            </a:r>
            <a:endParaRPr lang="en-US" sz="1200" dirty="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679</TotalTime>
  <Words>11999</Words>
  <Application>Microsoft Office PowerPoint</Application>
  <PresentationFormat>On-screen Show (16:9)</PresentationFormat>
  <Paragraphs>967</Paragraphs>
  <Slides>57</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18</cp:revision>
  <dcterms:created xsi:type="dcterms:W3CDTF">2020-02-04T03:54:30Z</dcterms:created>
  <dcterms:modified xsi:type="dcterms:W3CDTF">2020-05-02T00:05:57Z</dcterms:modified>
</cp:coreProperties>
</file>